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7" r:id="rId4"/>
    <p:sldId id="260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92857" autoAdjust="0"/>
  </p:normalViewPr>
  <p:slideViewPr>
    <p:cSldViewPr snapToGrid="0">
      <p:cViewPr varScale="1">
        <p:scale>
          <a:sx n="71" d="100"/>
          <a:sy n="71" d="100"/>
        </p:scale>
        <p:origin x="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FB1FC-BC08-447E-9B1D-846CBC09DB7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41F49-694C-47D4-B703-46C8F8A01E0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Persons with HIV or at risk for HIV  </a:t>
          </a:r>
        </a:p>
      </dgm:t>
    </dgm:pt>
    <dgm:pt modelId="{1BD00ACD-BBCB-46ED-9EAF-C1FD73F2F35D}" type="parTrans" cxnId="{3B164C13-DD55-4433-9569-8C9021BE8ABD}">
      <dgm:prSet/>
      <dgm:spPr/>
      <dgm:t>
        <a:bodyPr/>
        <a:lstStyle/>
        <a:p>
          <a:endParaRPr lang="en-US"/>
        </a:p>
      </dgm:t>
    </dgm:pt>
    <dgm:pt modelId="{F1243588-2497-4516-B561-8365669029F8}" type="sibTrans" cxnId="{3B164C13-DD55-4433-9569-8C9021BE8ABD}">
      <dgm:prSet/>
      <dgm:spPr/>
      <dgm:t>
        <a:bodyPr/>
        <a:lstStyle/>
        <a:p>
          <a:endParaRPr lang="en-US"/>
        </a:p>
      </dgm:t>
    </dgm:pt>
    <dgm:pt modelId="{D3BACA9D-D562-4223-A575-8AB4B850A27A}">
      <dgm:prSet phldrT="[Text]"/>
      <dgm:spPr/>
      <dgm:t>
        <a:bodyPr/>
        <a:lstStyle/>
        <a:p>
          <a:r>
            <a:rPr lang="en-US" dirty="0"/>
            <a:t>Sexually Transmitted infections, reproductive health  </a:t>
          </a:r>
        </a:p>
      </dgm:t>
    </dgm:pt>
    <dgm:pt modelId="{97FD9261-8F24-452F-9060-0421E6A7F87B}" type="parTrans" cxnId="{D2FCF8CD-76E7-432F-8B83-9A461AC397B7}">
      <dgm:prSet/>
      <dgm:spPr/>
      <dgm:t>
        <a:bodyPr/>
        <a:lstStyle/>
        <a:p>
          <a:endParaRPr lang="en-US"/>
        </a:p>
      </dgm:t>
    </dgm:pt>
    <dgm:pt modelId="{FC6493A3-28B1-4ABE-BB5F-8F8B6C3CA8A6}" type="sibTrans" cxnId="{D2FCF8CD-76E7-432F-8B83-9A461AC397B7}">
      <dgm:prSet/>
      <dgm:spPr/>
      <dgm:t>
        <a:bodyPr/>
        <a:lstStyle/>
        <a:p>
          <a:endParaRPr lang="en-US"/>
        </a:p>
      </dgm:t>
    </dgm:pt>
    <dgm:pt modelId="{CA951CCF-595D-46A8-B8BE-B9D21BA97789}">
      <dgm:prSet phldrT="[Text]"/>
      <dgm:spPr/>
      <dgm:t>
        <a:bodyPr/>
        <a:lstStyle/>
        <a:p>
          <a:r>
            <a:rPr lang="en-US" dirty="0"/>
            <a:t>Hypertension, Diabetes  </a:t>
          </a:r>
        </a:p>
      </dgm:t>
    </dgm:pt>
    <dgm:pt modelId="{32220411-237F-4F0A-BB6B-DD48017A34E3}" type="parTrans" cxnId="{B37E88CA-178A-451D-B701-B5FE3FEAB564}">
      <dgm:prSet/>
      <dgm:spPr/>
      <dgm:t>
        <a:bodyPr/>
        <a:lstStyle/>
        <a:p>
          <a:endParaRPr lang="en-US"/>
        </a:p>
      </dgm:t>
    </dgm:pt>
    <dgm:pt modelId="{5C97B75C-6616-45A7-BB0C-902D3AD0B0BF}" type="sibTrans" cxnId="{B37E88CA-178A-451D-B701-B5FE3FEAB564}">
      <dgm:prSet/>
      <dgm:spPr/>
      <dgm:t>
        <a:bodyPr/>
        <a:lstStyle/>
        <a:p>
          <a:endParaRPr lang="en-US"/>
        </a:p>
      </dgm:t>
    </dgm:pt>
    <dgm:pt modelId="{19363FFE-CDD5-4EA8-BD7D-007E47FFAF74}">
      <dgm:prSet phldrT="[Text]"/>
      <dgm:spPr/>
      <dgm:t>
        <a:bodyPr/>
        <a:lstStyle/>
        <a:p>
          <a:r>
            <a:rPr lang="en-US" dirty="0"/>
            <a:t>Substance use</a:t>
          </a:r>
        </a:p>
      </dgm:t>
    </dgm:pt>
    <dgm:pt modelId="{365C554E-FD46-4918-9709-EB1FB44593B1}" type="parTrans" cxnId="{013033CB-5ED6-4829-A7FF-458D8FF895DD}">
      <dgm:prSet/>
      <dgm:spPr/>
      <dgm:t>
        <a:bodyPr/>
        <a:lstStyle/>
        <a:p>
          <a:endParaRPr lang="en-US"/>
        </a:p>
      </dgm:t>
    </dgm:pt>
    <dgm:pt modelId="{D7B49BA9-3C33-4B62-A204-4C96AA64337E}" type="sibTrans" cxnId="{013033CB-5ED6-4829-A7FF-458D8FF895DD}">
      <dgm:prSet/>
      <dgm:spPr/>
      <dgm:t>
        <a:bodyPr/>
        <a:lstStyle/>
        <a:p>
          <a:endParaRPr lang="en-US"/>
        </a:p>
      </dgm:t>
    </dgm:pt>
    <dgm:pt modelId="{C8BA92B3-3647-466A-A68E-52B411BD865F}">
      <dgm:prSet phldrT="[Text]"/>
      <dgm:spPr/>
      <dgm:t>
        <a:bodyPr/>
        <a:lstStyle/>
        <a:p>
          <a:r>
            <a:rPr lang="en-US" dirty="0"/>
            <a:t>Cancers ( e.g. cervical)  </a:t>
          </a:r>
        </a:p>
      </dgm:t>
    </dgm:pt>
    <dgm:pt modelId="{953191C8-1C37-4591-86BD-C1DC3350E6AA}" type="parTrans" cxnId="{F118D28B-B73C-4570-B002-9138CC90E9CF}">
      <dgm:prSet/>
      <dgm:spPr/>
      <dgm:t>
        <a:bodyPr/>
        <a:lstStyle/>
        <a:p>
          <a:endParaRPr lang="en-US"/>
        </a:p>
      </dgm:t>
    </dgm:pt>
    <dgm:pt modelId="{85A5D856-0315-483B-B87E-A674CA3C7055}" type="sibTrans" cxnId="{F118D28B-B73C-4570-B002-9138CC90E9CF}">
      <dgm:prSet/>
      <dgm:spPr/>
      <dgm:t>
        <a:bodyPr/>
        <a:lstStyle/>
        <a:p>
          <a:endParaRPr lang="en-US"/>
        </a:p>
      </dgm:t>
    </dgm:pt>
    <dgm:pt modelId="{9C80CB03-586A-4B7B-A3CB-A34D6302CDA1}">
      <dgm:prSet phldrT="[Text]"/>
      <dgm:spPr/>
      <dgm:t>
        <a:bodyPr/>
        <a:lstStyle/>
        <a:p>
          <a:r>
            <a:rPr lang="en-US" dirty="0"/>
            <a:t>Mental Health </a:t>
          </a:r>
        </a:p>
      </dgm:t>
    </dgm:pt>
    <dgm:pt modelId="{AB0581CD-68CC-4EC5-BC25-D2E848A2930A}" type="parTrans" cxnId="{390FA441-7EA7-4004-ABF2-A570E3E8AC4D}">
      <dgm:prSet/>
      <dgm:spPr/>
      <dgm:t>
        <a:bodyPr/>
        <a:lstStyle/>
        <a:p>
          <a:endParaRPr lang="en-US"/>
        </a:p>
      </dgm:t>
    </dgm:pt>
    <dgm:pt modelId="{3F9344A0-0086-41E0-9CA4-88667B6B5742}" type="sibTrans" cxnId="{390FA441-7EA7-4004-ABF2-A570E3E8AC4D}">
      <dgm:prSet/>
      <dgm:spPr/>
      <dgm:t>
        <a:bodyPr/>
        <a:lstStyle/>
        <a:p>
          <a:endParaRPr lang="en-US"/>
        </a:p>
      </dgm:t>
    </dgm:pt>
    <dgm:pt modelId="{39FFE1F5-99C8-4A65-A434-EC672EE07120}">
      <dgm:prSet phldrT="[Text]"/>
      <dgm:spPr/>
      <dgm:t>
        <a:bodyPr/>
        <a:lstStyle/>
        <a:p>
          <a:r>
            <a:rPr lang="en-US" dirty="0"/>
            <a:t>Tuberculosis, Hepatitis B and C,  COVID-19 </a:t>
          </a:r>
        </a:p>
      </dgm:t>
    </dgm:pt>
    <dgm:pt modelId="{207CE033-011D-4478-B2D4-543F939A3965}" type="parTrans" cxnId="{357F93DD-867C-4ADC-A629-30AF87459AA9}">
      <dgm:prSet/>
      <dgm:spPr/>
      <dgm:t>
        <a:bodyPr/>
        <a:lstStyle/>
        <a:p>
          <a:endParaRPr lang="en-US"/>
        </a:p>
      </dgm:t>
    </dgm:pt>
    <dgm:pt modelId="{6988ED14-E788-494D-9C3D-99581E8C1442}" type="sibTrans" cxnId="{357F93DD-867C-4ADC-A629-30AF87459AA9}">
      <dgm:prSet/>
      <dgm:spPr/>
      <dgm:t>
        <a:bodyPr/>
        <a:lstStyle/>
        <a:p>
          <a:endParaRPr lang="en-US"/>
        </a:p>
      </dgm:t>
    </dgm:pt>
    <dgm:pt modelId="{86D3560B-8821-47B5-9DD4-F9812AC2A5BC}" type="pres">
      <dgm:prSet presAssocID="{6F8FB1FC-BC08-447E-9B1D-846CBC09DB7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A518BD2-CF3E-40A2-B8CB-7A490CDB4CC3}" type="pres">
      <dgm:prSet presAssocID="{59741F49-694C-47D4-B703-46C8F8A01E0F}" presName="Parent" presStyleLbl="node0" presStyleIdx="0" presStyleCnt="1">
        <dgm:presLayoutVars>
          <dgm:chMax val="6"/>
          <dgm:chPref val="6"/>
        </dgm:presLayoutVars>
      </dgm:prSet>
      <dgm:spPr/>
    </dgm:pt>
    <dgm:pt modelId="{93640363-E89C-4B0D-9932-5E74BFDEC907}" type="pres">
      <dgm:prSet presAssocID="{D3BACA9D-D562-4223-A575-8AB4B850A27A}" presName="Accent1" presStyleCnt="0"/>
      <dgm:spPr/>
    </dgm:pt>
    <dgm:pt modelId="{7B235F29-2B13-4B05-82C7-5308326C082D}" type="pres">
      <dgm:prSet presAssocID="{D3BACA9D-D562-4223-A575-8AB4B850A27A}" presName="Accent" presStyleLbl="bgShp" presStyleIdx="0" presStyleCnt="6"/>
      <dgm:spPr/>
    </dgm:pt>
    <dgm:pt modelId="{05A98673-94E4-42BD-BFA6-35F61EC2FE02}" type="pres">
      <dgm:prSet presAssocID="{D3BACA9D-D562-4223-A575-8AB4B850A27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B998302-E4D1-481D-BD7D-42ED38656968}" type="pres">
      <dgm:prSet presAssocID="{CA951CCF-595D-46A8-B8BE-B9D21BA97789}" presName="Accent2" presStyleCnt="0"/>
      <dgm:spPr/>
    </dgm:pt>
    <dgm:pt modelId="{01E68E93-87B8-441E-9A2C-3BBB3BCFAFA5}" type="pres">
      <dgm:prSet presAssocID="{CA951CCF-595D-46A8-B8BE-B9D21BA97789}" presName="Accent" presStyleLbl="bgShp" presStyleIdx="1" presStyleCnt="6"/>
      <dgm:spPr/>
    </dgm:pt>
    <dgm:pt modelId="{21E72D3D-2D71-49D1-94DA-5B45F907C49C}" type="pres">
      <dgm:prSet presAssocID="{CA951CCF-595D-46A8-B8BE-B9D21BA9778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F3DA730-C272-4DB2-B487-02F947F36D55}" type="pres">
      <dgm:prSet presAssocID="{19363FFE-CDD5-4EA8-BD7D-007E47FFAF74}" presName="Accent3" presStyleCnt="0"/>
      <dgm:spPr/>
    </dgm:pt>
    <dgm:pt modelId="{CD1D2E45-FB7D-4418-859E-22079DC16EBD}" type="pres">
      <dgm:prSet presAssocID="{19363FFE-CDD5-4EA8-BD7D-007E47FFAF74}" presName="Accent" presStyleLbl="bgShp" presStyleIdx="2" presStyleCnt="6"/>
      <dgm:spPr/>
    </dgm:pt>
    <dgm:pt modelId="{2F367F1B-EEA1-4D2F-BF9A-B3E8C998E49B}" type="pres">
      <dgm:prSet presAssocID="{19363FFE-CDD5-4EA8-BD7D-007E47FFAF7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A11F9CB-1419-48DC-90A9-FE708EADC37A}" type="pres">
      <dgm:prSet presAssocID="{C8BA92B3-3647-466A-A68E-52B411BD865F}" presName="Accent4" presStyleCnt="0"/>
      <dgm:spPr/>
    </dgm:pt>
    <dgm:pt modelId="{AF7B264F-408E-41A4-9895-FCE8636CBD60}" type="pres">
      <dgm:prSet presAssocID="{C8BA92B3-3647-466A-A68E-52B411BD865F}" presName="Accent" presStyleLbl="bgShp" presStyleIdx="3" presStyleCnt="6"/>
      <dgm:spPr/>
    </dgm:pt>
    <dgm:pt modelId="{643062A6-B9F5-43DB-87CF-587887F02503}" type="pres">
      <dgm:prSet presAssocID="{C8BA92B3-3647-466A-A68E-52B411BD865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F86E5CD-AFCA-4E7F-B2A9-2EE019A16944}" type="pres">
      <dgm:prSet presAssocID="{9C80CB03-586A-4B7B-A3CB-A34D6302CDA1}" presName="Accent5" presStyleCnt="0"/>
      <dgm:spPr/>
    </dgm:pt>
    <dgm:pt modelId="{FAD4C5C6-5AE6-4359-81E9-16A670870549}" type="pres">
      <dgm:prSet presAssocID="{9C80CB03-586A-4B7B-A3CB-A34D6302CDA1}" presName="Accent" presStyleLbl="bgShp" presStyleIdx="4" presStyleCnt="6"/>
      <dgm:spPr/>
    </dgm:pt>
    <dgm:pt modelId="{2312EFF3-5EB5-4B68-9610-33C576F7613E}" type="pres">
      <dgm:prSet presAssocID="{9C80CB03-586A-4B7B-A3CB-A34D6302CDA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4A9A84A-72A8-467D-9F47-722C1244DDE2}" type="pres">
      <dgm:prSet presAssocID="{39FFE1F5-99C8-4A65-A434-EC672EE07120}" presName="Accent6" presStyleCnt="0"/>
      <dgm:spPr/>
    </dgm:pt>
    <dgm:pt modelId="{89CF69A3-1081-4895-87BD-90F0625473D0}" type="pres">
      <dgm:prSet presAssocID="{39FFE1F5-99C8-4A65-A434-EC672EE07120}" presName="Accent" presStyleLbl="bgShp" presStyleIdx="5" presStyleCnt="6"/>
      <dgm:spPr/>
    </dgm:pt>
    <dgm:pt modelId="{17E03237-04C6-4E75-914A-C4BF634D84F6}" type="pres">
      <dgm:prSet presAssocID="{39FFE1F5-99C8-4A65-A434-EC672EE0712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B164C13-DD55-4433-9569-8C9021BE8ABD}" srcId="{6F8FB1FC-BC08-447E-9B1D-846CBC09DB7F}" destId="{59741F49-694C-47D4-B703-46C8F8A01E0F}" srcOrd="0" destOrd="0" parTransId="{1BD00ACD-BBCB-46ED-9EAF-C1FD73F2F35D}" sibTransId="{F1243588-2497-4516-B561-8365669029F8}"/>
    <dgm:cxn modelId="{7CC98A29-5E9D-43A5-9EDF-6C45DA03068D}" type="presOf" srcId="{39FFE1F5-99C8-4A65-A434-EC672EE07120}" destId="{17E03237-04C6-4E75-914A-C4BF634D84F6}" srcOrd="0" destOrd="0" presId="urn:microsoft.com/office/officeart/2011/layout/HexagonRadial"/>
    <dgm:cxn modelId="{95C86434-1E5C-459D-AB52-812367628B81}" type="presOf" srcId="{CA951CCF-595D-46A8-B8BE-B9D21BA97789}" destId="{21E72D3D-2D71-49D1-94DA-5B45F907C49C}" srcOrd="0" destOrd="0" presId="urn:microsoft.com/office/officeart/2011/layout/HexagonRadial"/>
    <dgm:cxn modelId="{9D67653D-263E-4B22-A997-D6F94A29D7A9}" type="presOf" srcId="{6F8FB1FC-BC08-447E-9B1D-846CBC09DB7F}" destId="{86D3560B-8821-47B5-9DD4-F9812AC2A5BC}" srcOrd="0" destOrd="0" presId="urn:microsoft.com/office/officeart/2011/layout/HexagonRadial"/>
    <dgm:cxn modelId="{390FA441-7EA7-4004-ABF2-A570E3E8AC4D}" srcId="{59741F49-694C-47D4-B703-46C8F8A01E0F}" destId="{9C80CB03-586A-4B7B-A3CB-A34D6302CDA1}" srcOrd="4" destOrd="0" parTransId="{AB0581CD-68CC-4EC5-BC25-D2E848A2930A}" sibTransId="{3F9344A0-0086-41E0-9CA4-88667B6B5742}"/>
    <dgm:cxn modelId="{DA109457-7BD6-42EC-8EB8-88FC0A4DB63A}" type="presOf" srcId="{C8BA92B3-3647-466A-A68E-52B411BD865F}" destId="{643062A6-B9F5-43DB-87CF-587887F02503}" srcOrd="0" destOrd="0" presId="urn:microsoft.com/office/officeart/2011/layout/HexagonRadial"/>
    <dgm:cxn modelId="{F118D28B-B73C-4570-B002-9138CC90E9CF}" srcId="{59741F49-694C-47D4-B703-46C8F8A01E0F}" destId="{C8BA92B3-3647-466A-A68E-52B411BD865F}" srcOrd="3" destOrd="0" parTransId="{953191C8-1C37-4591-86BD-C1DC3350E6AA}" sibTransId="{85A5D856-0315-483B-B87E-A674CA3C7055}"/>
    <dgm:cxn modelId="{C647B1A4-D553-43C7-8E92-953F9154D1E2}" type="presOf" srcId="{19363FFE-CDD5-4EA8-BD7D-007E47FFAF74}" destId="{2F367F1B-EEA1-4D2F-BF9A-B3E8C998E49B}" srcOrd="0" destOrd="0" presId="urn:microsoft.com/office/officeart/2011/layout/HexagonRadial"/>
    <dgm:cxn modelId="{B37E88CA-178A-451D-B701-B5FE3FEAB564}" srcId="{59741F49-694C-47D4-B703-46C8F8A01E0F}" destId="{CA951CCF-595D-46A8-B8BE-B9D21BA97789}" srcOrd="1" destOrd="0" parTransId="{32220411-237F-4F0A-BB6B-DD48017A34E3}" sibTransId="{5C97B75C-6616-45A7-BB0C-902D3AD0B0BF}"/>
    <dgm:cxn modelId="{013033CB-5ED6-4829-A7FF-458D8FF895DD}" srcId="{59741F49-694C-47D4-B703-46C8F8A01E0F}" destId="{19363FFE-CDD5-4EA8-BD7D-007E47FFAF74}" srcOrd="2" destOrd="0" parTransId="{365C554E-FD46-4918-9709-EB1FB44593B1}" sibTransId="{D7B49BA9-3C33-4B62-A204-4C96AA64337E}"/>
    <dgm:cxn modelId="{D2FCF8CD-76E7-432F-8B83-9A461AC397B7}" srcId="{59741F49-694C-47D4-B703-46C8F8A01E0F}" destId="{D3BACA9D-D562-4223-A575-8AB4B850A27A}" srcOrd="0" destOrd="0" parTransId="{97FD9261-8F24-452F-9060-0421E6A7F87B}" sibTransId="{FC6493A3-28B1-4ABE-BB5F-8F8B6C3CA8A6}"/>
    <dgm:cxn modelId="{643CA1D4-AFA0-4818-8CB5-F0B13A3140BB}" type="presOf" srcId="{D3BACA9D-D562-4223-A575-8AB4B850A27A}" destId="{05A98673-94E4-42BD-BFA6-35F61EC2FE02}" srcOrd="0" destOrd="0" presId="urn:microsoft.com/office/officeart/2011/layout/HexagonRadial"/>
    <dgm:cxn modelId="{357F93DD-867C-4ADC-A629-30AF87459AA9}" srcId="{59741F49-694C-47D4-B703-46C8F8A01E0F}" destId="{39FFE1F5-99C8-4A65-A434-EC672EE07120}" srcOrd="5" destOrd="0" parTransId="{207CE033-011D-4478-B2D4-543F939A3965}" sibTransId="{6988ED14-E788-494D-9C3D-99581E8C1442}"/>
    <dgm:cxn modelId="{A55569DF-AD22-4F74-B2DA-A90B768B1C9C}" type="presOf" srcId="{59741F49-694C-47D4-B703-46C8F8A01E0F}" destId="{7A518BD2-CF3E-40A2-B8CB-7A490CDB4CC3}" srcOrd="0" destOrd="0" presId="urn:microsoft.com/office/officeart/2011/layout/HexagonRadial"/>
    <dgm:cxn modelId="{4958A5E1-45AB-4880-BC06-A0C8DD20102C}" type="presOf" srcId="{9C80CB03-586A-4B7B-A3CB-A34D6302CDA1}" destId="{2312EFF3-5EB5-4B68-9610-33C576F7613E}" srcOrd="0" destOrd="0" presId="urn:microsoft.com/office/officeart/2011/layout/HexagonRadial"/>
    <dgm:cxn modelId="{36A5C699-871D-4A81-BFBE-1BF2BC69F2BC}" type="presParOf" srcId="{86D3560B-8821-47B5-9DD4-F9812AC2A5BC}" destId="{7A518BD2-CF3E-40A2-B8CB-7A490CDB4CC3}" srcOrd="0" destOrd="0" presId="urn:microsoft.com/office/officeart/2011/layout/HexagonRadial"/>
    <dgm:cxn modelId="{26E6AF13-E2AA-493E-9EDC-FF3179BDF7F5}" type="presParOf" srcId="{86D3560B-8821-47B5-9DD4-F9812AC2A5BC}" destId="{93640363-E89C-4B0D-9932-5E74BFDEC907}" srcOrd="1" destOrd="0" presId="urn:microsoft.com/office/officeart/2011/layout/HexagonRadial"/>
    <dgm:cxn modelId="{DBC84603-84FD-4893-84D5-AC21EDBA4169}" type="presParOf" srcId="{93640363-E89C-4B0D-9932-5E74BFDEC907}" destId="{7B235F29-2B13-4B05-82C7-5308326C082D}" srcOrd="0" destOrd="0" presId="urn:microsoft.com/office/officeart/2011/layout/HexagonRadial"/>
    <dgm:cxn modelId="{D3844439-A163-4F0A-8E26-3A7CD0DE3FA5}" type="presParOf" srcId="{86D3560B-8821-47B5-9DD4-F9812AC2A5BC}" destId="{05A98673-94E4-42BD-BFA6-35F61EC2FE02}" srcOrd="2" destOrd="0" presId="urn:microsoft.com/office/officeart/2011/layout/HexagonRadial"/>
    <dgm:cxn modelId="{8D8C8EAD-A98D-4DBA-9BED-D1BDDAB7F547}" type="presParOf" srcId="{86D3560B-8821-47B5-9DD4-F9812AC2A5BC}" destId="{BB998302-E4D1-481D-BD7D-42ED38656968}" srcOrd="3" destOrd="0" presId="urn:microsoft.com/office/officeart/2011/layout/HexagonRadial"/>
    <dgm:cxn modelId="{2D7C04F5-0C5B-488E-A775-62AC2EDC82AA}" type="presParOf" srcId="{BB998302-E4D1-481D-BD7D-42ED38656968}" destId="{01E68E93-87B8-441E-9A2C-3BBB3BCFAFA5}" srcOrd="0" destOrd="0" presId="urn:microsoft.com/office/officeart/2011/layout/HexagonRadial"/>
    <dgm:cxn modelId="{4E2F80AC-5D5D-4DCA-B060-D974801A490E}" type="presParOf" srcId="{86D3560B-8821-47B5-9DD4-F9812AC2A5BC}" destId="{21E72D3D-2D71-49D1-94DA-5B45F907C49C}" srcOrd="4" destOrd="0" presId="urn:microsoft.com/office/officeart/2011/layout/HexagonRadial"/>
    <dgm:cxn modelId="{A457A6B1-33A6-4F54-BDAB-B9F491935B37}" type="presParOf" srcId="{86D3560B-8821-47B5-9DD4-F9812AC2A5BC}" destId="{9F3DA730-C272-4DB2-B487-02F947F36D55}" srcOrd="5" destOrd="0" presId="urn:microsoft.com/office/officeart/2011/layout/HexagonRadial"/>
    <dgm:cxn modelId="{438FCABF-DAFF-4C51-9502-321E8E42A388}" type="presParOf" srcId="{9F3DA730-C272-4DB2-B487-02F947F36D55}" destId="{CD1D2E45-FB7D-4418-859E-22079DC16EBD}" srcOrd="0" destOrd="0" presId="urn:microsoft.com/office/officeart/2011/layout/HexagonRadial"/>
    <dgm:cxn modelId="{8C366D34-C034-4373-A430-A9DBF8D5C2C7}" type="presParOf" srcId="{86D3560B-8821-47B5-9DD4-F9812AC2A5BC}" destId="{2F367F1B-EEA1-4D2F-BF9A-B3E8C998E49B}" srcOrd="6" destOrd="0" presId="urn:microsoft.com/office/officeart/2011/layout/HexagonRadial"/>
    <dgm:cxn modelId="{A01A8623-B060-4DD3-BC69-1558B452397E}" type="presParOf" srcId="{86D3560B-8821-47B5-9DD4-F9812AC2A5BC}" destId="{8A11F9CB-1419-48DC-90A9-FE708EADC37A}" srcOrd="7" destOrd="0" presId="urn:microsoft.com/office/officeart/2011/layout/HexagonRadial"/>
    <dgm:cxn modelId="{86D943D5-314C-439B-90C6-ED34DE41A72A}" type="presParOf" srcId="{8A11F9CB-1419-48DC-90A9-FE708EADC37A}" destId="{AF7B264F-408E-41A4-9895-FCE8636CBD60}" srcOrd="0" destOrd="0" presId="urn:microsoft.com/office/officeart/2011/layout/HexagonRadial"/>
    <dgm:cxn modelId="{050A353D-6304-47E9-8333-3D22C2D52BA3}" type="presParOf" srcId="{86D3560B-8821-47B5-9DD4-F9812AC2A5BC}" destId="{643062A6-B9F5-43DB-87CF-587887F02503}" srcOrd="8" destOrd="0" presId="urn:microsoft.com/office/officeart/2011/layout/HexagonRadial"/>
    <dgm:cxn modelId="{CC5B9D3C-26CB-4E6E-90C4-4F67C596BDC6}" type="presParOf" srcId="{86D3560B-8821-47B5-9DD4-F9812AC2A5BC}" destId="{FF86E5CD-AFCA-4E7F-B2A9-2EE019A16944}" srcOrd="9" destOrd="0" presId="urn:microsoft.com/office/officeart/2011/layout/HexagonRadial"/>
    <dgm:cxn modelId="{FFB6138D-F86D-4D49-A4A4-519572776B3D}" type="presParOf" srcId="{FF86E5CD-AFCA-4E7F-B2A9-2EE019A16944}" destId="{FAD4C5C6-5AE6-4359-81E9-16A670870549}" srcOrd="0" destOrd="0" presId="urn:microsoft.com/office/officeart/2011/layout/HexagonRadial"/>
    <dgm:cxn modelId="{40B02389-E6A0-4609-A40D-D657B733F868}" type="presParOf" srcId="{86D3560B-8821-47B5-9DD4-F9812AC2A5BC}" destId="{2312EFF3-5EB5-4B68-9610-33C576F7613E}" srcOrd="10" destOrd="0" presId="urn:microsoft.com/office/officeart/2011/layout/HexagonRadial"/>
    <dgm:cxn modelId="{26FE731E-6F76-41C8-AAD6-F597E9523657}" type="presParOf" srcId="{86D3560B-8821-47B5-9DD4-F9812AC2A5BC}" destId="{14A9A84A-72A8-467D-9F47-722C1244DDE2}" srcOrd="11" destOrd="0" presId="urn:microsoft.com/office/officeart/2011/layout/HexagonRadial"/>
    <dgm:cxn modelId="{B1A439CA-860E-4EEE-9870-D10C75AD626B}" type="presParOf" srcId="{14A9A84A-72A8-467D-9F47-722C1244DDE2}" destId="{89CF69A3-1081-4895-87BD-90F0625473D0}" srcOrd="0" destOrd="0" presId="urn:microsoft.com/office/officeart/2011/layout/HexagonRadial"/>
    <dgm:cxn modelId="{A7D11078-560D-4577-B6D7-C7730EE1CC85}" type="presParOf" srcId="{86D3560B-8821-47B5-9DD4-F9812AC2A5BC}" destId="{17E03237-04C6-4E75-914A-C4BF634D84F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18BD2-CF3E-40A2-B8CB-7A490CDB4CC3}">
      <dsp:nvSpPr>
        <dsp:cNvPr id="0" name=""/>
        <dsp:cNvSpPr/>
      </dsp:nvSpPr>
      <dsp:spPr>
        <a:xfrm>
          <a:off x="2490189" y="1218534"/>
          <a:ext cx="1548810" cy="1339783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Persons with HIV or at risk for HIV  </a:t>
          </a:r>
        </a:p>
      </dsp:txBody>
      <dsp:txXfrm>
        <a:off x="2746849" y="1440555"/>
        <a:ext cx="1035490" cy="895741"/>
      </dsp:txXfrm>
    </dsp:sp>
    <dsp:sp modelId="{01E68E93-87B8-441E-9A2C-3BBB3BCFAFA5}">
      <dsp:nvSpPr>
        <dsp:cNvPr id="0" name=""/>
        <dsp:cNvSpPr/>
      </dsp:nvSpPr>
      <dsp:spPr>
        <a:xfrm>
          <a:off x="3460042" y="577538"/>
          <a:ext cx="584361" cy="5035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98673-94E4-42BD-BFA6-35F61EC2FE02}">
      <dsp:nvSpPr>
        <dsp:cNvPr id="0" name=""/>
        <dsp:cNvSpPr/>
      </dsp:nvSpPr>
      <dsp:spPr>
        <a:xfrm>
          <a:off x="2632857" y="0"/>
          <a:ext cx="1269239" cy="10980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Sexually Transmitted infections, reproductive health  </a:t>
          </a:r>
        </a:p>
      </dsp:txBody>
      <dsp:txXfrm>
        <a:off x="2843197" y="181969"/>
        <a:ext cx="848559" cy="734103"/>
      </dsp:txXfrm>
    </dsp:sp>
    <dsp:sp modelId="{CD1D2E45-FB7D-4418-859E-22079DC16EBD}">
      <dsp:nvSpPr>
        <dsp:cNvPr id="0" name=""/>
        <dsp:cNvSpPr/>
      </dsp:nvSpPr>
      <dsp:spPr>
        <a:xfrm>
          <a:off x="4142038" y="1518824"/>
          <a:ext cx="584361" cy="5035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72D3D-2D71-49D1-94DA-5B45F907C49C}">
      <dsp:nvSpPr>
        <dsp:cNvPr id="0" name=""/>
        <dsp:cNvSpPr/>
      </dsp:nvSpPr>
      <dsp:spPr>
        <a:xfrm>
          <a:off x="3796897" y="675368"/>
          <a:ext cx="1269239" cy="10980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Hypertension, Diabetes  </a:t>
          </a:r>
        </a:p>
      </dsp:txBody>
      <dsp:txXfrm>
        <a:off x="4007237" y="857337"/>
        <a:ext cx="848559" cy="734103"/>
      </dsp:txXfrm>
    </dsp:sp>
    <dsp:sp modelId="{AF7B264F-408E-41A4-9895-FCE8636CBD60}">
      <dsp:nvSpPr>
        <dsp:cNvPr id="0" name=""/>
        <dsp:cNvSpPr/>
      </dsp:nvSpPr>
      <dsp:spPr>
        <a:xfrm>
          <a:off x="3668279" y="2581359"/>
          <a:ext cx="584361" cy="5035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67F1B-EEA1-4D2F-BF9A-B3E8C998E49B}">
      <dsp:nvSpPr>
        <dsp:cNvPr id="0" name=""/>
        <dsp:cNvSpPr/>
      </dsp:nvSpPr>
      <dsp:spPr>
        <a:xfrm>
          <a:off x="3796897" y="2003065"/>
          <a:ext cx="1269239" cy="10980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Substance use</a:t>
          </a:r>
        </a:p>
      </dsp:txBody>
      <dsp:txXfrm>
        <a:off x="4007237" y="2185034"/>
        <a:ext cx="848559" cy="734103"/>
      </dsp:txXfrm>
    </dsp:sp>
    <dsp:sp modelId="{FAD4C5C6-5AE6-4359-81E9-16A670870549}">
      <dsp:nvSpPr>
        <dsp:cNvPr id="0" name=""/>
        <dsp:cNvSpPr/>
      </dsp:nvSpPr>
      <dsp:spPr>
        <a:xfrm>
          <a:off x="2493071" y="2691654"/>
          <a:ext cx="584361" cy="5035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062A6-B9F5-43DB-87CF-587887F02503}">
      <dsp:nvSpPr>
        <dsp:cNvPr id="0" name=""/>
        <dsp:cNvSpPr/>
      </dsp:nvSpPr>
      <dsp:spPr>
        <a:xfrm>
          <a:off x="2632857" y="2679189"/>
          <a:ext cx="1269239" cy="10980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Cancers ( e.g. cervical)  </a:t>
          </a:r>
        </a:p>
      </dsp:txBody>
      <dsp:txXfrm>
        <a:off x="2843197" y="2861158"/>
        <a:ext cx="848559" cy="734103"/>
      </dsp:txXfrm>
    </dsp:sp>
    <dsp:sp modelId="{89CF69A3-1081-4895-87BD-90F0625473D0}">
      <dsp:nvSpPr>
        <dsp:cNvPr id="0" name=""/>
        <dsp:cNvSpPr/>
      </dsp:nvSpPr>
      <dsp:spPr>
        <a:xfrm>
          <a:off x="1799907" y="1750746"/>
          <a:ext cx="584361" cy="5035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2EFF3-5EB5-4B68-9610-33C576F7613E}">
      <dsp:nvSpPr>
        <dsp:cNvPr id="0" name=""/>
        <dsp:cNvSpPr/>
      </dsp:nvSpPr>
      <dsp:spPr>
        <a:xfrm>
          <a:off x="1463413" y="2003821"/>
          <a:ext cx="1269239" cy="10980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Mental Health </a:t>
          </a:r>
        </a:p>
      </dsp:txBody>
      <dsp:txXfrm>
        <a:off x="1673753" y="2185790"/>
        <a:ext cx="848559" cy="734103"/>
      </dsp:txXfrm>
    </dsp:sp>
    <dsp:sp modelId="{17E03237-04C6-4E75-914A-C4BF634D84F6}">
      <dsp:nvSpPr>
        <dsp:cNvPr id="0" name=""/>
        <dsp:cNvSpPr/>
      </dsp:nvSpPr>
      <dsp:spPr>
        <a:xfrm>
          <a:off x="1463413" y="673858"/>
          <a:ext cx="1269239" cy="10980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Tuberculosis, Hepatitis B and C,  COVID-19 </a:t>
          </a:r>
        </a:p>
      </dsp:txBody>
      <dsp:txXfrm>
        <a:off x="1673753" y="855827"/>
        <a:ext cx="848559" cy="734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C7D5A-563C-48E2-B0DA-97811FD9BAD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657F3-7C15-4286-8B33-E91DA7BFF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4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7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3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36" y="1556825"/>
            <a:ext cx="6459327" cy="37443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661103" y="2268311"/>
            <a:ext cx="3396343" cy="214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14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07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3233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2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0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C267-6ACC-4762-AD00-C435BEE52EB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A740-2ED6-4256-8DEB-A9570633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73162" y="2097464"/>
            <a:ext cx="4450207" cy="179853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Integrated Health Care for Co-infections and Conditions </a:t>
            </a:r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840" y="5115885"/>
            <a:ext cx="109991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Diane Havlir, University of California,</a:t>
            </a: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San Francisco, USA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4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849" y="1499839"/>
            <a:ext cx="8846634" cy="40759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needs for persons living with HIV are changing, and we need to change accordingly</a:t>
            </a:r>
          </a:p>
          <a:p>
            <a:r>
              <a:rPr lang="en-US" dirty="0"/>
              <a:t>HIV infrastructure has not yet been adequately adapted to provide care for other diseases and services to promote health </a:t>
            </a:r>
          </a:p>
          <a:p>
            <a:r>
              <a:rPr lang="en-US" dirty="0"/>
              <a:t>We need to increase capacity for patient -centered, integrated health care for PWH that speak to their medical conditions and concerns beyond HIV</a:t>
            </a:r>
          </a:p>
          <a:p>
            <a:r>
              <a:rPr lang="en-US" dirty="0"/>
              <a:t>If we do not do this, we risk, in all parts of the world the gains we have made over the last 2 decades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42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36" y="253873"/>
            <a:ext cx="10972800" cy="1143001"/>
          </a:xfrm>
        </p:spPr>
        <p:txBody>
          <a:bodyPr/>
          <a:lstStyle/>
          <a:p>
            <a:r>
              <a:rPr lang="en-US" dirty="0"/>
              <a:t>Call for Integrated Health Care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70232759"/>
              </p:ext>
            </p:extLst>
          </p:nvPr>
        </p:nvGraphicFramePr>
        <p:xfrm>
          <a:off x="5288437" y="2028221"/>
          <a:ext cx="6529550" cy="377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us 2"/>
          <p:cNvSpPr/>
          <p:nvPr/>
        </p:nvSpPr>
        <p:spPr>
          <a:xfrm>
            <a:off x="2661648" y="2645148"/>
            <a:ext cx="598602" cy="5255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5770200" y="2645148"/>
            <a:ext cx="509048" cy="64102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462" y="2284484"/>
            <a:ext cx="194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Populations of all ages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3083" y="2373155"/>
            <a:ext cx="1937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Vulnerable populations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616" y="3792956"/>
            <a:ext cx="4416949" cy="2623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1852" y="1552576"/>
            <a:ext cx="3142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Integrated Health Care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290" y="1549201"/>
            <a:ext cx="51874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Persons with HIV or at risk for HIV </a:t>
            </a:r>
          </a:p>
        </p:txBody>
      </p:sp>
    </p:spTree>
    <p:extLst>
      <p:ext uri="{BB962C8B-B14F-4D97-AF65-F5344CB8AC3E}">
        <p14:creationId xmlns:p14="http://schemas.microsoft.com/office/powerpoint/2010/main" val="12702376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9B592-A6BB-4B7A-B000-412B28CE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84" y="1464343"/>
            <a:ext cx="7525050" cy="502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Person-centered approach is required to succeed  </a:t>
            </a:r>
          </a:p>
        </p:txBody>
      </p:sp>
    </p:spTree>
    <p:extLst>
      <p:ext uri="{BB962C8B-B14F-4D97-AF65-F5344CB8AC3E}">
        <p14:creationId xmlns:p14="http://schemas.microsoft.com/office/powerpoint/2010/main" val="39629092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Speakers:</a:t>
            </a:r>
            <a:r>
              <a:rPr lang="en-US" dirty="0"/>
              <a:t> Integrated Healthcare for Co-infections and Conditions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26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Designing services for people who use them, Olivier King </a:t>
            </a:r>
            <a:r>
              <a:rPr lang="en-US" dirty="0" err="1"/>
              <a:t>Sibo</a:t>
            </a:r>
            <a:r>
              <a:rPr lang="en-US" dirty="0"/>
              <a:t>, Burundi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Service integration to improve outcomes: opportunities and challenges, James Ayieko, Kenya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Evolving to meet the needs of the community, Tony </a:t>
            </a:r>
            <a:r>
              <a:rPr lang="en-US" dirty="0" err="1"/>
              <a:t>Sillemon</a:t>
            </a:r>
            <a:r>
              <a:rPr lang="en-US" dirty="0"/>
              <a:t>, United States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Integrating HIV and TB services: A community- based nurse’s perspective, Kaya </a:t>
            </a:r>
            <a:r>
              <a:rPr lang="en-US" dirty="0" err="1"/>
              <a:t>Mlandu</a:t>
            </a:r>
            <a:r>
              <a:rPr lang="en-US" dirty="0"/>
              <a:t>, South Africa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1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237</Words>
  <Application>Microsoft Office PowerPoint</Application>
  <PresentationFormat>Widescreen</PresentationFormat>
  <Paragraphs>25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Montserrat</vt:lpstr>
      <vt:lpstr>Office Theme</vt:lpstr>
      <vt:lpstr>PowerPoint Presentation</vt:lpstr>
      <vt:lpstr>Introduction </vt:lpstr>
      <vt:lpstr>Call for Integrated Health Care </vt:lpstr>
      <vt:lpstr>Person-centered approach is required to succeed  </vt:lpstr>
      <vt:lpstr>Speakers: Integrated Healthcare for Co-infections and Conditions 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Havlir, Diane</dc:creator>
  <cp:lastModifiedBy>Cox, Chesa J</cp:lastModifiedBy>
  <cp:revision>16</cp:revision>
  <dcterms:created xsi:type="dcterms:W3CDTF">2020-06-15T16:41:50Z</dcterms:created>
  <dcterms:modified xsi:type="dcterms:W3CDTF">2020-06-16T18:06:12Z</dcterms:modified>
</cp:coreProperties>
</file>